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62" r:id="rId4"/>
    <p:sldId id="275" r:id="rId5"/>
    <p:sldId id="260" r:id="rId6"/>
    <p:sldId id="263" r:id="rId7"/>
    <p:sldId id="264" r:id="rId8"/>
    <p:sldId id="265" r:id="rId9"/>
    <p:sldId id="276" r:id="rId10"/>
    <p:sldId id="274" r:id="rId11"/>
    <p:sldId id="266" r:id="rId12"/>
    <p:sldId id="267" r:id="rId13"/>
    <p:sldId id="277" r:id="rId14"/>
    <p:sldId id="278" r:id="rId15"/>
    <p:sldId id="270" r:id="rId16"/>
    <p:sldId id="268" r:id="rId17"/>
    <p:sldId id="269" r:id="rId18"/>
    <p:sldId id="271" r:id="rId19"/>
    <p:sldId id="347"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55" d="100"/>
          <a:sy n="155" d="100"/>
        </p:scale>
        <p:origin x="270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usc/fall2023/csci513/info" TargetMode="External"/><Relationship Id="rId2" Type="http://schemas.openxmlformats.org/officeDocument/2006/relationships/hyperlink" Target="mailto:team@piazza.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2023: CS 513</a:t>
            </a:r>
          </a:p>
          <a:p>
            <a:r>
              <a:rPr lang="en-US" dirty="0"/>
              <a:t>Instructor: Jyo Deshmukh</a:t>
            </a:r>
          </a:p>
          <a:p>
            <a:r>
              <a:rPr lang="en-US" dirty="0"/>
              <a:t>Course materials: https://tinyurl.com/2df7fkv4</a:t>
            </a:r>
            <a:endParaRPr lang="en-US" b="1" dirty="0"/>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pic>
        <p:nvPicPr>
          <p:cNvPr id="10" name="Graphic 9">
            <a:extLst>
              <a:ext uri="{FF2B5EF4-FFF2-40B4-BE49-F238E27FC236}">
                <a16:creationId xmlns:a16="http://schemas.microsoft.com/office/drawing/2014/main" id="{3B233969-89F7-AC16-3C7F-FE7228BF87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5788" y="4840320"/>
            <a:ext cx="1935891" cy="1935891"/>
          </a:xfrm>
          <a:prstGeom prst="rect">
            <a:avLst/>
          </a:prstGeom>
        </p:spPr>
      </p:pic>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16277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4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18777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lnSpcReduction="10000"/>
          </a:bodyPr>
          <a:lstStyle/>
          <a:p>
            <a:r>
              <a:rPr lang="en-US" dirty="0"/>
              <a:t>Purpose: </a:t>
            </a:r>
          </a:p>
          <a:p>
            <a:pPr lvl="1"/>
            <a:r>
              <a:rPr lang="en-US" dirty="0"/>
              <a:t>Freedom to choose your own advanced application</a:t>
            </a:r>
          </a:p>
          <a:p>
            <a:pPr lvl="1"/>
            <a:r>
              <a:rPr lang="en-US" dirty="0"/>
              <a:t>Write formal requirements</a:t>
            </a:r>
          </a:p>
          <a:p>
            <a:pPr lvl="1"/>
            <a:r>
              <a:rPr lang="en-US" dirty="0"/>
              <a:t>Generate tests/proofs using verification/falsification/test generation</a:t>
            </a:r>
          </a:p>
          <a:p>
            <a:pPr lvl="1"/>
            <a:r>
              <a:rPr lang="en-US" dirty="0"/>
              <a:t>Show the application of formal reasoning</a:t>
            </a:r>
          </a:p>
          <a:p>
            <a:r>
              <a:rPr lang="en-US" dirty="0"/>
              <a:t>Expected outcome:</a:t>
            </a:r>
          </a:p>
          <a:p>
            <a:pPr lvl="1"/>
            <a:r>
              <a:rPr lang="en-US" dirty="0"/>
              <a:t>Dynamical Model of an ACPS application (Python/Simulink-</a:t>
            </a:r>
            <a:r>
              <a:rPr lang="en-US" dirty="0" err="1"/>
              <a:t>Matlab</a:t>
            </a:r>
            <a:r>
              <a:rPr lang="en-US" dirty="0"/>
              <a:t>/</a:t>
            </a:r>
            <a:r>
              <a:rPr lang="en-US" dirty="0" err="1"/>
              <a:t>JuliaSim</a:t>
            </a:r>
            <a:r>
              <a:rPr lang="en-US" dirty="0"/>
              <a:t>/…)</a:t>
            </a:r>
          </a:p>
          <a:p>
            <a:pPr lvl="1"/>
            <a:r>
              <a:rPr lang="en-US" dirty="0"/>
              <a:t>Model in a simulator (Carla, </a:t>
            </a:r>
            <a:r>
              <a:rPr lang="en-US" dirty="0" err="1"/>
              <a:t>AirSim</a:t>
            </a:r>
            <a:r>
              <a:rPr lang="en-US" dirty="0"/>
              <a:t>, </a:t>
            </a:r>
            <a:r>
              <a:rPr lang="en-US" dirty="0" err="1"/>
              <a:t>IsaacSim</a:t>
            </a:r>
            <a:r>
              <a:rPr lang="en-US" dirty="0"/>
              <a:t>, Sumo, …)</a:t>
            </a:r>
          </a:p>
          <a:p>
            <a:pPr lvl="1"/>
            <a:r>
              <a:rPr lang="en-US" dirty="0"/>
              <a:t>Research project </a:t>
            </a:r>
          </a:p>
          <a:p>
            <a:r>
              <a:rPr lang="en-US" dirty="0"/>
              <a:t>For application projects:</a:t>
            </a:r>
          </a:p>
          <a:p>
            <a:pPr lvl="1"/>
            <a:r>
              <a:rPr lang="en-US" dirty="0"/>
              <a:t>You could try to deploy it on the chosen hardware platform</a:t>
            </a:r>
          </a:p>
          <a:p>
            <a:pPr lvl="1"/>
            <a:r>
              <a:rPr lang="en-US" dirty="0"/>
              <a:t>We have a few to play with – first-come-first-serve, email us about these!</a:t>
            </a:r>
          </a:p>
          <a:p>
            <a:pPr lvl="1"/>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12</a:t>
            </a:fld>
            <a:endParaRPr lang="en-US"/>
          </a:p>
        </p:txBody>
      </p:sp>
    </p:spTree>
    <p:extLst>
      <p:ext uri="{BB962C8B-B14F-4D97-AF65-F5344CB8AC3E}">
        <p14:creationId xmlns:p14="http://schemas.microsoft.com/office/powerpoint/2010/main" val="2244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lnSpcReduction="10000"/>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Pedestrian/bicycle detection and avoidance</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pPr marL="514350" indent="-514350">
              <a:buAutoNum type="arabicPeriod"/>
            </a:pPr>
            <a:r>
              <a:rPr lang="en-US" sz="2400" dirty="0"/>
              <a:t>Create a blood-glucose dynamics model and design an automatic insulin infusion pump </a:t>
            </a:r>
          </a:p>
          <a:p>
            <a:pPr marL="514350" indent="-514350">
              <a:buAutoNum type="arabicPeriod"/>
            </a:pPr>
            <a:r>
              <a:rPr lang="en-US" sz="2400" dirty="0"/>
              <a:t>Train a ground robot that uses LIDAR/Cameras and train it using reinforcement learning </a:t>
            </a:r>
          </a:p>
          <a:p>
            <a:pPr marL="514350" indent="-514350">
              <a:buAutoNum type="arabicPeriod"/>
            </a:pPr>
            <a:r>
              <a:rPr lang="en-US" sz="2400" dirty="0"/>
              <a:t>Some fun past projects: automated pet feeder, automatic race-car training from human players, aggressive UAV maneuvers, hydroponic plant system, interfacing the Toyota HSR, wildfire detection and multi-agent wildfire mapping</a:t>
            </a:r>
          </a:p>
          <a:p>
            <a:endParaRPr lang="en-US" sz="2400" dirty="0"/>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305710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p:txBody>
          <a:bodyPr>
            <a:normAutofit/>
          </a:bodyPr>
          <a:lstStyle/>
          <a:p>
            <a:r>
              <a:rPr lang="en-US" dirty="0"/>
              <a:t>Project teams of 2: exceptional cases: teams of 1 or 3</a:t>
            </a:r>
          </a:p>
          <a:p>
            <a:r>
              <a:rPr lang="en-US" dirty="0"/>
              <a:t>Team size proportional to expectation on outcome</a:t>
            </a:r>
          </a:p>
          <a:p>
            <a:r>
              <a:rPr lang="en-US" dirty="0"/>
              <a:t>Use Piazza for forming teams</a:t>
            </a:r>
          </a:p>
          <a:p>
            <a:r>
              <a:rPr lang="en-US" dirty="0"/>
              <a:t>Identify team members by </a:t>
            </a:r>
            <a:r>
              <a:rPr lang="en-US" b="1" dirty="0">
                <a:solidFill>
                  <a:srgbClr val="FF0000"/>
                </a:solidFill>
              </a:rPr>
              <a:t>Labor Day week</a:t>
            </a:r>
          </a:p>
          <a:p>
            <a:r>
              <a:rPr lang="en-US" dirty="0"/>
              <a:t>Single-page Project Proposal due by 1</a:t>
            </a:r>
            <a:r>
              <a:rPr lang="en-US" baseline="30000" dirty="0"/>
              <a:t>st</a:t>
            </a:r>
            <a:r>
              <a:rPr lang="en-US" dirty="0"/>
              <a:t> week of October </a:t>
            </a:r>
          </a:p>
          <a:p>
            <a:pPr lvl="1"/>
            <a:r>
              <a:rPr lang="en-US" dirty="0"/>
              <a:t>TAs will provide proposal format </a:t>
            </a:r>
          </a:p>
          <a:p>
            <a:r>
              <a:rPr lang="en-US" dirty="0"/>
              <a:t>Final Project Deliverable</a:t>
            </a:r>
          </a:p>
          <a:p>
            <a:pPr lvl="1"/>
            <a:r>
              <a:rPr lang="en-US" dirty="0"/>
              <a:t>10-page project report (for research), 5-page report (for demos)</a:t>
            </a:r>
          </a:p>
          <a:p>
            <a:r>
              <a:rPr lang="en-US" dirty="0"/>
              <a:t>Final Project Presentation on last day of classes</a:t>
            </a:r>
          </a:p>
          <a:p>
            <a:endParaRPr lang="en-US" dirty="0"/>
          </a:p>
          <a:p>
            <a:endParaRPr lang="en-US" dirty="0"/>
          </a:p>
        </p:txBody>
      </p:sp>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47379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20000"/>
          </a:bodyPr>
          <a:lstStyle/>
          <a:p>
            <a:r>
              <a:rPr lang="en-US" dirty="0"/>
              <a:t>Assignments: 40%   (10x4)</a:t>
            </a:r>
          </a:p>
          <a:p>
            <a:r>
              <a:rPr lang="en-US" dirty="0"/>
              <a:t>Mini-Projects: 30% (15x2) </a:t>
            </a:r>
          </a:p>
          <a:p>
            <a:r>
              <a:rPr lang="en-US" dirty="0"/>
              <a:t>Project: 35% </a:t>
            </a:r>
          </a:p>
          <a:p>
            <a:pPr lvl="1"/>
            <a:r>
              <a:rPr lang="en-US" dirty="0"/>
              <a:t>Proposal: ungraded</a:t>
            </a:r>
          </a:p>
          <a:p>
            <a:pPr lvl="1"/>
            <a:r>
              <a:rPr lang="en-US" dirty="0"/>
              <a:t>Final Report: 5% (talk) , 20% (final report or demo)</a:t>
            </a:r>
          </a:p>
          <a:p>
            <a:r>
              <a:rPr lang="en-US" dirty="0"/>
              <a:t>Class participation: 5%</a:t>
            </a:r>
          </a:p>
          <a:p>
            <a:pPr lvl="1"/>
            <a:r>
              <a:rPr lang="en-US" dirty="0"/>
              <a:t>Participation in Slack</a:t>
            </a:r>
          </a:p>
          <a:p>
            <a:pPr lvl="1"/>
            <a:r>
              <a:rPr lang="en-US" dirty="0"/>
              <a:t>Q&amp;A,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241882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F6076-3618-42A4-ACC1-7B123DA203A0}"/>
              </a:ext>
            </a:extLst>
          </p:cNvPr>
          <p:cNvSpPr>
            <a:spLocks noGrp="1"/>
          </p:cNvSpPr>
          <p:nvPr>
            <p:ph idx="1"/>
          </p:nvPr>
        </p:nvSpPr>
        <p:spPr>
          <a:xfrm>
            <a:off x="166681" y="2324745"/>
            <a:ext cx="11699087" cy="3359295"/>
          </a:xfrm>
        </p:spPr>
        <p:txBody>
          <a:bodyPr>
            <a:normAutofit/>
          </a:bodyPr>
          <a:lstStyle/>
          <a:p>
            <a:r>
              <a:rPr lang="en-US" dirty="0"/>
              <a:t>You have no knowledge of </a:t>
            </a:r>
            <a:r>
              <a:rPr lang="en-US" dirty="0" err="1"/>
              <a:t>Matlab</a:t>
            </a:r>
            <a:r>
              <a:rPr lang="en-US" dirty="0"/>
              <a:t>/Python</a:t>
            </a:r>
          </a:p>
          <a:p>
            <a:pPr lvl="1"/>
            <a:r>
              <a:rPr lang="en-US" dirty="0" err="1"/>
              <a:t>Matlab</a:t>
            </a:r>
            <a:r>
              <a:rPr lang="en-US" dirty="0"/>
              <a:t>/Python is easy to learn, with several online resources and tutorials, but it may take you some time if you have never used it!</a:t>
            </a:r>
          </a:p>
          <a:p>
            <a:endParaRPr lang="en-US" dirty="0"/>
          </a:p>
          <a:p>
            <a:r>
              <a:rPr lang="en-US" dirty="0"/>
              <a:t>You do not remember high-school level calculus or logic </a:t>
            </a:r>
          </a:p>
          <a:p>
            <a:endParaRPr lang="en-US" dirty="0"/>
          </a:p>
          <a:p>
            <a:pPr marL="0" indent="0">
              <a:buNone/>
            </a:pPr>
            <a:endParaRPr lang="en-US" dirty="0"/>
          </a:p>
        </p:txBody>
      </p:sp>
      <p:sp>
        <p:nvSpPr>
          <p:cNvPr id="3" name="Title 2">
            <a:extLst>
              <a:ext uri="{FF2B5EF4-FFF2-40B4-BE49-F238E27FC236}">
                <a16:creationId xmlns:a16="http://schemas.microsoft.com/office/drawing/2014/main" id="{8FFD85C1-5334-4591-B088-EF252C801358}"/>
              </a:ext>
            </a:extLst>
          </p:cNvPr>
          <p:cNvSpPr>
            <a:spLocks noGrp="1"/>
          </p:cNvSpPr>
          <p:nvPr>
            <p:ph type="title"/>
          </p:nvPr>
        </p:nvSpPr>
        <p:spPr>
          <a:xfrm>
            <a:off x="166681" y="85463"/>
            <a:ext cx="10920419" cy="778828"/>
          </a:xfrm>
        </p:spPr>
        <p:txBody>
          <a:bodyPr/>
          <a:lstStyle/>
          <a:p>
            <a:r>
              <a:rPr lang="en-US" dirty="0"/>
              <a:t>Learning curve will be sharper if:	</a:t>
            </a:r>
          </a:p>
        </p:txBody>
      </p:sp>
      <p:sp>
        <p:nvSpPr>
          <p:cNvPr id="4" name="Slide Number Placeholder 3">
            <a:extLst>
              <a:ext uri="{FF2B5EF4-FFF2-40B4-BE49-F238E27FC236}">
                <a16:creationId xmlns:a16="http://schemas.microsoft.com/office/drawing/2014/main" id="{04CBE274-47EE-4B0A-B246-37B713781090}"/>
              </a:ext>
            </a:extLst>
          </p:cNvPr>
          <p:cNvSpPr>
            <a:spLocks noGrp="1"/>
          </p:cNvSpPr>
          <p:nvPr>
            <p:ph type="sldNum" sz="quarter" idx="12"/>
          </p:nvPr>
        </p:nvSpPr>
        <p:spPr/>
        <p:txBody>
          <a:bodyPr/>
          <a:lstStyle/>
          <a:p>
            <a:fld id="{29AAD378-655A-49C6-813C-9FD132EF7440}" type="slidenum">
              <a:rPr lang="en-US" smtClean="0"/>
              <a:pPr/>
              <a:t>16</a:t>
            </a:fld>
            <a:endParaRPr lang="en-US"/>
          </a:p>
        </p:txBody>
      </p:sp>
    </p:spTree>
    <p:extLst>
      <p:ext uri="{BB962C8B-B14F-4D97-AF65-F5344CB8AC3E}">
        <p14:creationId xmlns:p14="http://schemas.microsoft.com/office/powerpoint/2010/main" val="40194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17</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Sam Williams, Jeremy Morgan, Navid Hashemi</a:t>
            </a:r>
          </a:p>
          <a:p>
            <a:pPr lvl="1"/>
            <a:r>
              <a:rPr lang="en-US" dirty="0"/>
              <a:t>Office Hours: TBD</a:t>
            </a:r>
          </a:p>
          <a:p>
            <a:r>
              <a:rPr lang="en-US" dirty="0"/>
              <a:t>Grader: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18</a:t>
            </a:fld>
            <a:endParaRPr lang="en-US"/>
          </a:p>
        </p:txBody>
      </p:sp>
    </p:spTree>
    <p:extLst>
      <p:ext uri="{BB962C8B-B14F-4D97-AF65-F5344CB8AC3E}">
        <p14:creationId xmlns:p14="http://schemas.microsoft.com/office/powerpoint/2010/main" val="132075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lvl="1"/>
            <a:r>
              <a:rPr lang="en-US" dirty="0"/>
              <a:t>I am utterly ignorant about it and have never used this </a:t>
            </a:r>
            <a:r>
              <a:rPr lang="en-US" dirty="0">
                <a:sym typeface="Wingdings" panose="05000000000000000000" pitchFamily="2" charset="2"/>
              </a:rPr>
              <a:t></a:t>
            </a:r>
          </a:p>
          <a:p>
            <a:pPr lvl="1"/>
            <a:r>
              <a:rPr lang="en-US" dirty="0">
                <a:sym typeface="Wingdings" panose="05000000000000000000" pitchFamily="2" charset="2"/>
              </a:rPr>
              <a:t>My wonderful TAs will (hopefully) teach me how to use it this semester</a:t>
            </a:r>
            <a:endParaRPr lang="en-US" dirty="0"/>
          </a:p>
          <a:p>
            <a:pPr lvl="1"/>
            <a:r>
              <a:rPr lang="en-US" dirty="0"/>
              <a:t>From Piazza (courtesy of Jeremy):</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19</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86481" y="2816645"/>
            <a:ext cx="9428206" cy="1477328"/>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I encourage you to post your questions on Piazza. If you have any problems or feedback for the developers, email </a:t>
            </a:r>
            <a:r>
              <a:rPr lang="en-US" sz="1800" u="sng" dirty="0">
                <a:solidFill>
                  <a:srgbClr val="0000FF"/>
                </a:solidFill>
                <a:effectLst/>
                <a:latin typeface="Cambria" panose="02040503050406030204" pitchFamily="18" charset="0"/>
                <a:ea typeface="Cambria" panose="02040503050406030204" pitchFamily="18" charset="0"/>
                <a:hlinkClick r:id="rId2"/>
              </a:rPr>
              <a:t>team@piazza.com</a:t>
            </a:r>
            <a:r>
              <a:rPr lang="en-US" sz="1800" dirty="0">
                <a:effectLst/>
                <a:latin typeface="Cambria" panose="02040503050406030204" pitchFamily="18" charset="0"/>
                <a:ea typeface="Cambria" panose="02040503050406030204" pitchFamily="18" charset="0"/>
              </a:rPr>
              <a:t>.</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hlinkClick r:id="rId3" action="ppaction://hlinkfile"/>
              </a:rPr>
              <a:t>https://piazza.com/usc/fall2023/csci513/info</a:t>
            </a:r>
            <a:endParaRPr lang="en-US" sz="1800" dirty="0">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84D551BF-FAEA-836B-F97E-7BD7ED491FBB}"/>
              </a:ext>
            </a:extLst>
          </p:cNvPr>
          <p:cNvSpPr txBox="1"/>
          <p:nvPr/>
        </p:nvSpPr>
        <p:spPr>
          <a:xfrm>
            <a:off x="256316" y="4783487"/>
            <a:ext cx="6162932" cy="369332"/>
          </a:xfrm>
          <a:prstGeom prst="rect">
            <a:avLst/>
          </a:prstGeom>
          <a:noFill/>
        </p:spPr>
        <p:txBody>
          <a:bodyPr wrap="square">
            <a:spAutoFit/>
          </a:bodyPr>
          <a:lstStyle/>
          <a:p>
            <a:r>
              <a:rPr lang="en-US" dirty="0"/>
              <a:t>Slack channel: uscviterbiclass.slack.com (fall23-csci-513-30161)</a:t>
            </a:r>
          </a:p>
        </p:txBody>
      </p:sp>
    </p:spTree>
    <p:extLst>
      <p:ext uri="{BB962C8B-B14F-4D97-AF65-F5344CB8AC3E}">
        <p14:creationId xmlns:p14="http://schemas.microsoft.com/office/powerpoint/2010/main" val="26392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20</a:t>
            </a:fld>
            <a:endParaRPr lang="en-US"/>
          </a:p>
        </p:txBody>
      </p:sp>
    </p:spTree>
    <p:extLst>
      <p:ext uri="{BB962C8B-B14F-4D97-AF65-F5344CB8AC3E}">
        <p14:creationId xmlns:p14="http://schemas.microsoft.com/office/powerpoint/2010/main" val="253517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8808</TotalTime>
  <Words>1147</Words>
  <Application>Microsoft Office PowerPoint</Application>
  <PresentationFormat>Widescreen</PresentationFormat>
  <Paragraphs>164</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Course Overview</vt:lpstr>
      <vt:lpstr>How will we evaluate ourselves?</vt:lpstr>
      <vt:lpstr>Class Project</vt:lpstr>
      <vt:lpstr>Example Projects (do not have to pick any of these)</vt:lpstr>
      <vt:lpstr>Project Timeline</vt:lpstr>
      <vt:lpstr>Grading and Evaluation Breakdown</vt:lpstr>
      <vt:lpstr>Learning curve will be sharper if: </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72</cp:revision>
  <dcterms:created xsi:type="dcterms:W3CDTF">2018-01-04T23:14:16Z</dcterms:created>
  <dcterms:modified xsi:type="dcterms:W3CDTF">2023-08-21T19:54:04Z</dcterms:modified>
</cp:coreProperties>
</file>